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58" r:id="rId4"/>
    <p:sldId id="273" r:id="rId5"/>
    <p:sldId id="274" r:id="rId6"/>
    <p:sldId id="26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03" autoAdjust="0"/>
    <p:restoredTop sz="94660"/>
  </p:normalViewPr>
  <p:slideViewPr>
    <p:cSldViewPr>
      <p:cViewPr varScale="1">
        <p:scale>
          <a:sx n="64" d="100"/>
          <a:sy n="64" d="100"/>
        </p:scale>
        <p:origin x="-14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AE14A5-866A-4062-B7BA-76B227781E25}" type="doc">
      <dgm:prSet loTypeId="urn:microsoft.com/office/officeart/2005/8/layout/vList2" loCatId="list" qsTypeId="urn:microsoft.com/office/officeart/2005/8/quickstyle/3d2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A23F06D9-29DA-45E7-9E2B-C26F6DB2B290}">
      <dgm:prSet phldrT="[Текст]" custT="1"/>
      <dgm:spPr/>
      <dgm:t>
        <a:bodyPr/>
        <a:lstStyle/>
        <a:p>
          <a:r>
            <a:rPr lang="kk-KZ" sz="1400" dirty="0">
              <a:latin typeface="Times New Roman" pitchFamily="18" charset="0"/>
              <a:cs typeface="Times New Roman" pitchFamily="18" charset="0"/>
            </a:rPr>
            <a:t>брондау шығыстарын төлеуді қоса алғанда, басқару міндеттерін орындау орнына дейін және кері қайтуға жол жүру шығындары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F068725D-4A36-484F-8777-7C2D97F89CA6}" type="parTrans" cxnId="{A1897795-F680-426A-A045-CA5893B0CBF1}">
      <dgm:prSet/>
      <dgm:spPr/>
      <dgm:t>
        <a:bodyPr/>
        <a:lstStyle/>
        <a:p>
          <a:endParaRPr lang="ru-RU"/>
        </a:p>
      </dgm:t>
    </dgm:pt>
    <dgm:pt modelId="{8DF4F83C-7894-453A-BAB6-26D6B7F5EA1E}" type="sibTrans" cxnId="{A1897795-F680-426A-A045-CA5893B0CBF1}">
      <dgm:prSet/>
      <dgm:spPr/>
      <dgm:t>
        <a:bodyPr/>
        <a:lstStyle/>
        <a:p>
          <a:endParaRPr lang="ru-RU"/>
        </a:p>
      </dgm:t>
    </dgm:pt>
    <dgm:pt modelId="{7F37BDC4-5D11-4F22-BE6F-C174BCA180C5}">
      <dgm:prSet phldrT="[Текст]" custT="1"/>
      <dgm:spPr/>
      <dgm:t>
        <a:bodyPr/>
        <a:lstStyle/>
        <a:p>
          <a:endParaRPr lang="ru-RU" sz="11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AF118C-B1F2-41D5-BD5F-98BA1A5164CB}" type="parTrans" cxnId="{F5022FB0-0E71-4925-873A-617D168B1712}">
      <dgm:prSet/>
      <dgm:spPr/>
      <dgm:t>
        <a:bodyPr/>
        <a:lstStyle/>
        <a:p>
          <a:endParaRPr lang="ru-RU"/>
        </a:p>
      </dgm:t>
    </dgm:pt>
    <dgm:pt modelId="{26F401D6-EA9F-41C0-A462-F68FECC49611}" type="sibTrans" cxnId="{F5022FB0-0E71-4925-873A-617D168B1712}">
      <dgm:prSet/>
      <dgm:spPr/>
      <dgm:t>
        <a:bodyPr/>
        <a:lstStyle/>
        <a:p>
          <a:endParaRPr lang="ru-RU"/>
        </a:p>
      </dgm:t>
    </dgm:pt>
    <dgm:pt modelId="{9F6C3C20-7F25-4105-A947-109A2F75A4C1}">
      <dgm:prSet phldrT="[Текст]" custT="1"/>
      <dgm:spPr/>
      <dgm:t>
        <a:bodyPr/>
        <a:lstStyle/>
        <a:p>
          <a:r>
            <a:rPr lang="kk-KZ" sz="1400" dirty="0">
              <a:latin typeface="Times New Roman" pitchFamily="18" charset="0"/>
              <a:cs typeface="Times New Roman" pitchFamily="18" charset="0"/>
            </a:rPr>
            <a:t>басқару міндеттерін орындау үшін жол жүру кезінде тұрғын үйді жалға алу шығыстары, оның ішінде брондау шығындарын төлеу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7F647A8E-5131-41FD-8F7F-D39079537D18}" type="parTrans" cxnId="{32BB249C-ED11-4768-982D-B4AE38E83565}">
      <dgm:prSet/>
      <dgm:spPr/>
      <dgm:t>
        <a:bodyPr/>
        <a:lstStyle/>
        <a:p>
          <a:endParaRPr lang="ru-RU"/>
        </a:p>
      </dgm:t>
    </dgm:pt>
    <dgm:pt modelId="{FFB5FF53-E7AE-4857-B1A4-2CAE2D94CC99}" type="sibTrans" cxnId="{32BB249C-ED11-4768-982D-B4AE38E83565}">
      <dgm:prSet/>
      <dgm:spPr/>
      <dgm:t>
        <a:bodyPr/>
        <a:lstStyle/>
        <a:p>
          <a:endParaRPr lang="ru-RU"/>
        </a:p>
      </dgm:t>
    </dgm:pt>
    <dgm:pt modelId="{B7F6E57E-1CAA-4D54-A5EF-6F81B4252C39}">
      <dgm:prSet phldrT="[Текст]" custT="1"/>
      <dgm:spPr/>
      <dgm:t>
        <a:bodyPr/>
        <a:lstStyle/>
        <a:p>
          <a:r>
            <a:rPr lang="kk-KZ" sz="1400" dirty="0">
              <a:latin typeface="Times New Roman" pitchFamily="18" charset="0"/>
              <a:cs typeface="Times New Roman" pitchFamily="18" charset="0"/>
            </a:rPr>
            <a:t>салық төлеушiнiң шешiмiмен белгiленген мөлшерде басқару мiндеттерiн орындау үшiн басқарма мүшесiне iссапарға кеткен уақыт үшiн төленетiн ақша сомасы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AC0927AA-AFAA-41B7-A87E-267ACC14D604}" type="parTrans" cxnId="{F3146CD7-B61E-45F9-98CD-117F3401B15F}">
      <dgm:prSet/>
      <dgm:spPr/>
      <dgm:t>
        <a:bodyPr/>
        <a:lstStyle/>
        <a:p>
          <a:endParaRPr lang="ru-RU"/>
        </a:p>
      </dgm:t>
    </dgm:pt>
    <dgm:pt modelId="{751F0416-502E-43D7-8AA9-9508D271B8C8}" type="sibTrans" cxnId="{F3146CD7-B61E-45F9-98CD-117F3401B15F}">
      <dgm:prSet/>
      <dgm:spPr/>
      <dgm:t>
        <a:bodyPr/>
        <a:lstStyle/>
        <a:p>
          <a:endParaRPr lang="ru-RU"/>
        </a:p>
      </dgm:t>
    </dgm:pt>
    <dgm:pt modelId="{A6FBB9F0-51BE-455E-92EE-FCAFDF1C2285}">
      <dgm:prSet phldrT="[Текст]" custT="1"/>
      <dgm:spPr/>
      <dgm:t>
        <a:bodyPr/>
        <a:lstStyle/>
        <a:p>
          <a:r>
            <a:rPr lang="kk-KZ" sz="1400" dirty="0">
              <a:latin typeface="Times New Roman" pitchFamily="18" charset="0"/>
              <a:cs typeface="Times New Roman" pitchFamily="18" charset="0"/>
            </a:rPr>
            <a:t>салық төлеушінің келуге және шығуға рұқсаттарды (визаларды) алу кезінде шеккен шығыстары (визаның, консулдық қызметтердің, міндетті медициналық сақтандырудың құны),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F5BBB58-172C-4CE7-96C9-D6F44930D27D}" type="parTrans" cxnId="{3FAE0494-CECB-4BF5-8C60-44EBFB1F4C5C}">
      <dgm:prSet/>
      <dgm:spPr/>
      <dgm:t>
        <a:bodyPr/>
        <a:lstStyle/>
        <a:p>
          <a:endParaRPr lang="ru-RU"/>
        </a:p>
      </dgm:t>
    </dgm:pt>
    <dgm:pt modelId="{C2F5C915-9AA2-40F7-BBFB-4092C49AD9A7}" type="sibTrans" cxnId="{3FAE0494-CECB-4BF5-8C60-44EBFB1F4C5C}">
      <dgm:prSet/>
      <dgm:spPr/>
      <dgm:t>
        <a:bodyPr/>
        <a:lstStyle/>
        <a:p>
          <a:endParaRPr lang="ru-RU"/>
        </a:p>
      </dgm:t>
    </dgm:pt>
    <dgm:pt modelId="{A301028C-CA61-43F1-8ACB-62EEBFE56BE9}" type="pres">
      <dgm:prSet presAssocID="{2CAE14A5-866A-4062-B7BA-76B227781E2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A2949F-8923-4EE7-AF91-1515341FB7DC}" type="pres">
      <dgm:prSet presAssocID="{A23F06D9-29DA-45E7-9E2B-C26F6DB2B290}" presName="parentText" presStyleLbl="node1" presStyleIdx="0" presStyleCnt="4" custLinFactNeighborX="107" custLinFactNeighborY="-1636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86BCB9-8A6B-4DBD-9D30-22C250F203A9}" type="pres">
      <dgm:prSet presAssocID="{A23F06D9-29DA-45E7-9E2B-C26F6DB2B290}" presName="childText" presStyleLbl="revTx" presStyleIdx="0" presStyleCnt="1" custLinFactNeighborX="107" custLinFactNeighborY="-66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1B3BC6-8ED3-42B4-8F37-D78048FD114A}" type="pres">
      <dgm:prSet presAssocID="{9F6C3C20-7F25-4105-A947-109A2F75A4C1}" presName="parentText" presStyleLbl="node1" presStyleIdx="1" presStyleCnt="4" custLinFactY="-29908" custLinFactNeighborX="32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81556E-1F0D-4501-BECC-E926282E2876}" type="pres">
      <dgm:prSet presAssocID="{FFB5FF53-E7AE-4857-B1A4-2CAE2D94CC99}" presName="spacer" presStyleCnt="0"/>
      <dgm:spPr/>
    </dgm:pt>
    <dgm:pt modelId="{838D493C-E3F8-4108-B28D-17762E0023C7}" type="pres">
      <dgm:prSet presAssocID="{B7F6E57E-1CAA-4D54-A5EF-6F81B4252C39}" presName="parentText" presStyleLbl="node1" presStyleIdx="2" presStyleCnt="4" custLinFactY="-19802" custLinFactNeighborX="75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29C183-55C2-4A99-BA65-BBB9BB0B46F7}" type="pres">
      <dgm:prSet presAssocID="{751F0416-502E-43D7-8AA9-9508D271B8C8}" presName="spacer" presStyleCnt="0"/>
      <dgm:spPr/>
    </dgm:pt>
    <dgm:pt modelId="{D88AC293-2FB5-41CF-AE3B-39BB9A7C9EFB}" type="pres">
      <dgm:prSet presAssocID="{A6FBB9F0-51BE-455E-92EE-FCAFDF1C2285}" presName="parentText" presStyleLbl="node1" presStyleIdx="3" presStyleCnt="4" custScaleY="109778" custLinFactY="-12380" custLinFactNeighborX="96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AE0494-CECB-4BF5-8C60-44EBFB1F4C5C}" srcId="{2CAE14A5-866A-4062-B7BA-76B227781E25}" destId="{A6FBB9F0-51BE-455E-92EE-FCAFDF1C2285}" srcOrd="3" destOrd="0" parTransId="{9F5BBB58-172C-4CE7-96C9-D6F44930D27D}" sibTransId="{C2F5C915-9AA2-40F7-BBFB-4092C49AD9A7}"/>
    <dgm:cxn modelId="{617BBC99-76D8-4552-B77B-0482989EC741}" type="presOf" srcId="{B7F6E57E-1CAA-4D54-A5EF-6F81B4252C39}" destId="{838D493C-E3F8-4108-B28D-17762E0023C7}" srcOrd="0" destOrd="0" presId="urn:microsoft.com/office/officeart/2005/8/layout/vList2"/>
    <dgm:cxn modelId="{F5022FB0-0E71-4925-873A-617D168B1712}" srcId="{A23F06D9-29DA-45E7-9E2B-C26F6DB2B290}" destId="{7F37BDC4-5D11-4F22-BE6F-C174BCA180C5}" srcOrd="0" destOrd="0" parTransId="{00AF118C-B1F2-41D5-BD5F-98BA1A5164CB}" sibTransId="{26F401D6-EA9F-41C0-A462-F68FECC49611}"/>
    <dgm:cxn modelId="{EE4D1236-B113-40BA-8DAD-3F6FEB7DD27F}" type="presOf" srcId="{9F6C3C20-7F25-4105-A947-109A2F75A4C1}" destId="{761B3BC6-8ED3-42B4-8F37-D78048FD114A}" srcOrd="0" destOrd="0" presId="urn:microsoft.com/office/officeart/2005/8/layout/vList2"/>
    <dgm:cxn modelId="{744CE5AC-2D33-4717-8191-AEB065293678}" type="presOf" srcId="{A6FBB9F0-51BE-455E-92EE-FCAFDF1C2285}" destId="{D88AC293-2FB5-41CF-AE3B-39BB9A7C9EFB}" srcOrd="0" destOrd="0" presId="urn:microsoft.com/office/officeart/2005/8/layout/vList2"/>
    <dgm:cxn modelId="{32BB249C-ED11-4768-982D-B4AE38E83565}" srcId="{2CAE14A5-866A-4062-B7BA-76B227781E25}" destId="{9F6C3C20-7F25-4105-A947-109A2F75A4C1}" srcOrd="1" destOrd="0" parTransId="{7F647A8E-5131-41FD-8F7F-D39079537D18}" sibTransId="{FFB5FF53-E7AE-4857-B1A4-2CAE2D94CC99}"/>
    <dgm:cxn modelId="{9D064A60-92EC-4774-9465-A19E7B5E7E92}" type="presOf" srcId="{2CAE14A5-866A-4062-B7BA-76B227781E25}" destId="{A301028C-CA61-43F1-8ACB-62EEBFE56BE9}" srcOrd="0" destOrd="0" presId="urn:microsoft.com/office/officeart/2005/8/layout/vList2"/>
    <dgm:cxn modelId="{F3146CD7-B61E-45F9-98CD-117F3401B15F}" srcId="{2CAE14A5-866A-4062-B7BA-76B227781E25}" destId="{B7F6E57E-1CAA-4D54-A5EF-6F81B4252C39}" srcOrd="2" destOrd="0" parTransId="{AC0927AA-AFAA-41B7-A87E-267ACC14D604}" sibTransId="{751F0416-502E-43D7-8AA9-9508D271B8C8}"/>
    <dgm:cxn modelId="{A1897795-F680-426A-A045-CA5893B0CBF1}" srcId="{2CAE14A5-866A-4062-B7BA-76B227781E25}" destId="{A23F06D9-29DA-45E7-9E2B-C26F6DB2B290}" srcOrd="0" destOrd="0" parTransId="{F068725D-4A36-484F-8777-7C2D97F89CA6}" sibTransId="{8DF4F83C-7894-453A-BAB6-26D6B7F5EA1E}"/>
    <dgm:cxn modelId="{40F5131C-ED4A-4FA4-A512-29A951F50115}" type="presOf" srcId="{7F37BDC4-5D11-4F22-BE6F-C174BCA180C5}" destId="{9886BCB9-8A6B-4DBD-9D30-22C250F203A9}" srcOrd="0" destOrd="0" presId="urn:microsoft.com/office/officeart/2005/8/layout/vList2"/>
    <dgm:cxn modelId="{F5615B38-276A-4E09-B5BB-EE7C8FEC3683}" type="presOf" srcId="{A23F06D9-29DA-45E7-9E2B-C26F6DB2B290}" destId="{5FA2949F-8923-4EE7-AF91-1515341FB7DC}" srcOrd="0" destOrd="0" presId="urn:microsoft.com/office/officeart/2005/8/layout/vList2"/>
    <dgm:cxn modelId="{514AABDF-C0D5-4133-AD67-CD364649B2C9}" type="presParOf" srcId="{A301028C-CA61-43F1-8ACB-62EEBFE56BE9}" destId="{5FA2949F-8923-4EE7-AF91-1515341FB7DC}" srcOrd="0" destOrd="0" presId="urn:microsoft.com/office/officeart/2005/8/layout/vList2"/>
    <dgm:cxn modelId="{8FAB1978-2827-41FE-A8C3-1E74049CA42D}" type="presParOf" srcId="{A301028C-CA61-43F1-8ACB-62EEBFE56BE9}" destId="{9886BCB9-8A6B-4DBD-9D30-22C250F203A9}" srcOrd="1" destOrd="0" presId="urn:microsoft.com/office/officeart/2005/8/layout/vList2"/>
    <dgm:cxn modelId="{ABA1067D-5426-4E7C-951D-1491E7976EE2}" type="presParOf" srcId="{A301028C-CA61-43F1-8ACB-62EEBFE56BE9}" destId="{761B3BC6-8ED3-42B4-8F37-D78048FD114A}" srcOrd="2" destOrd="0" presId="urn:microsoft.com/office/officeart/2005/8/layout/vList2"/>
    <dgm:cxn modelId="{0F68306D-0FFB-4B02-BA5C-51FCB94189A7}" type="presParOf" srcId="{A301028C-CA61-43F1-8ACB-62EEBFE56BE9}" destId="{1A81556E-1F0D-4501-BECC-E926282E2876}" srcOrd="3" destOrd="0" presId="urn:microsoft.com/office/officeart/2005/8/layout/vList2"/>
    <dgm:cxn modelId="{EC4DB24D-A0F0-4618-9D65-B9B273B4CE34}" type="presParOf" srcId="{A301028C-CA61-43F1-8ACB-62EEBFE56BE9}" destId="{838D493C-E3F8-4108-B28D-17762E0023C7}" srcOrd="4" destOrd="0" presId="urn:microsoft.com/office/officeart/2005/8/layout/vList2"/>
    <dgm:cxn modelId="{9C9F8DA0-5B56-4876-9571-8A4317831321}" type="presParOf" srcId="{A301028C-CA61-43F1-8ACB-62EEBFE56BE9}" destId="{6529C183-55C2-4A99-BA65-BBB9BB0B46F7}" srcOrd="5" destOrd="0" presId="urn:microsoft.com/office/officeart/2005/8/layout/vList2"/>
    <dgm:cxn modelId="{1079C1EE-E52A-4EC6-9683-D45C1C486655}" type="presParOf" srcId="{A301028C-CA61-43F1-8ACB-62EEBFE56BE9}" destId="{D88AC293-2FB5-41CF-AE3B-39BB9A7C9EFB}" srcOrd="6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20.01.2024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20.01.2024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20.01.2024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20.01.2024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20.01.2024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20.01.2024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20.01.2024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20.01.2024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20.01.2024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20.01.2024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3D72-1756-4D83-8DA4-EA755F3FD6BD}" type="datetimeFigureOut">
              <a:rPr lang="ru-RU" smtClean="0"/>
              <a:pPr/>
              <a:t>20.01.2024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9773D72-1756-4D83-8DA4-EA755F3FD6BD}" type="datetimeFigureOut">
              <a:rPr lang="ru-RU" smtClean="0"/>
              <a:pPr/>
              <a:t>20.01.2024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7C96E19-1246-4096-A7CA-9BE9EA0732C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b="1" i="1" dirty="0" smtClean="0"/>
              <a:t>Қызметтік іссапарлар кезінде төленетін  өтемақылар сомасының шегерімі</a:t>
            </a:r>
            <a:r>
              <a:rPr lang="kk-KZ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686800" cy="6643710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endParaRPr lang="ru-RU" sz="2800" dirty="0" smtClean="0"/>
          </a:p>
          <a:p>
            <a:pPr>
              <a:buNone/>
              <a:defRPr/>
            </a:pPr>
            <a:endParaRPr lang="kk-KZ" sz="2800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214288"/>
            <a:ext cx="8929718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Қызметтік іссапарлар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кезіндегі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өтемақылар бойынша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мынадай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шығыстар шегерімге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 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жүруге арналған және броньға жұмсалған шығыстарды растайтын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құжаттардың негізінде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іссапарда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жерге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және кері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жүру шығыстары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жүруге арналған және броньға жұмсалған шығыстарды растайтын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құжаттар мыналар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 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электрондық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билет,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электрондық жол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жүру құжаты;  </a:t>
            </a:r>
            <a:br>
              <a:rPr lang="ru-RU" sz="2400" dirty="0" err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электрондық билеттің, электрондық жол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жүру құжатының құнын төлеу фактісін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растайтын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құжат;  </a:t>
            </a:r>
            <a:br>
              <a:rPr lang="ru-RU" sz="2400" dirty="0" err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 жол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жүру фактісін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растайтын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қағаз жеткізгіштегі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электрондық түрдегі құжат (оның ішінде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отырғызу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талоны). 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err="1" smtClean="0"/>
              <a:t>Жол</a:t>
            </a:r>
            <a:r>
              <a:rPr lang="ru-RU" sz="2400" dirty="0" smtClean="0"/>
              <a:t> </a:t>
            </a:r>
            <a:r>
              <a:rPr lang="ru-RU" sz="2400" dirty="0" err="1" smtClean="0"/>
              <a:t>жүру  шығыстарға бір</a:t>
            </a:r>
            <a:r>
              <a:rPr lang="ru-RU" sz="2400" dirty="0" smtClean="0"/>
              <a:t> </a:t>
            </a:r>
            <a:r>
              <a:rPr lang="ru-RU" sz="2400" dirty="0" err="1" smtClean="0"/>
              <a:t>елді</a:t>
            </a:r>
            <a:r>
              <a:rPr lang="ru-RU" sz="2400" dirty="0" smtClean="0"/>
              <a:t> </a:t>
            </a:r>
            <a:r>
              <a:rPr lang="ru-RU" sz="2400" dirty="0" err="1" smtClean="0"/>
              <a:t>мекен</a:t>
            </a:r>
            <a:r>
              <a:rPr lang="ru-RU" sz="2400" dirty="0" smtClean="0"/>
              <a:t> </a:t>
            </a:r>
            <a:r>
              <a:rPr lang="ru-RU" sz="2400" dirty="0" err="1" smtClean="0"/>
              <a:t>шегінде</a:t>
            </a:r>
            <a:r>
              <a:rPr lang="ru-RU" sz="2400" dirty="0" smtClean="0"/>
              <a:t> </a:t>
            </a:r>
            <a:r>
              <a:rPr lang="ru-RU" sz="2400" dirty="0" err="1" smtClean="0"/>
              <a:t>жол</a:t>
            </a:r>
            <a:r>
              <a:rPr lang="ru-RU" sz="2400" dirty="0" smtClean="0"/>
              <a:t> </a:t>
            </a:r>
            <a:r>
              <a:rPr lang="ru-RU" sz="2400" dirty="0" err="1" smtClean="0"/>
              <a:t>жүру жөніндегі шығыстар жатпайды</a:t>
            </a:r>
            <a:r>
              <a:rPr lang="ru-RU" sz="2400" dirty="0" smtClean="0"/>
              <a:t>;  </a:t>
            </a:r>
            <a:br>
              <a:rPr lang="ru-RU" sz="2400" dirty="0" smtClean="0"/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4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0"/>
            <a:ext cx="8643998" cy="14003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  <a:defRPr/>
            </a:pPr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тұрғын үй-жайды жалдауға ( растайтын құжат болған жағдайда);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қызметтік іс-сапарларда болған күндеріне </a:t>
            </a:r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белгіленген мөлшерде төленетін тәулікақы.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салық төлеуші келуге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және кетуге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рұқсаттар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визалар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ресімдеген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жүргізген шығыстарды растайтын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құжаттар негізінде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осындай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шығыстар (визаның, консулдық көрсетілетін қызметтердiң, мiндеттi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медициналық сақтандырудың құны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 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Іс-сапарға баратын қызметкер хаттамасы не себептен қай жаққа баратыны туралы болуы тиіс, іс-сапар куәлігі,  Іс-сапарларда болу уақыты – кәсіпорынның қызметкерді  іс-сапарларға жіберу туралы жазбаша үкімі; жол жүргенін растайтын құжаттарда көрсетілген іс-сапарлар орнына кету күні мен кері қайтып келу күнін негізге ала отырып іс-сапар күндерінің саны негізінде айқындалады.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зз</a:t>
            </a: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қ келесідей жіктеледі:</a:t>
            </a:r>
          </a:p>
          <a:p>
            <a:pPr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Объекті бойынша салық салу;</a:t>
            </a:r>
          </a:p>
          <a:p>
            <a:pPr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Пайдалану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алынатын органдар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Экономикалық белгілері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салу объектісін бағалау деңгейі бойынша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келесідей жіктеледі: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Объекті бойынша салық салу;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Пайдалану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алынатын органдар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Экономикалық белгілері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салу объектісін бағалау деңгейі бойынша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алық келесідей жіктеледі: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Объекті бойынша салық салу;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Пайдалану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алынатын органдар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Экономикалық белгілері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салу объектісін бағалау деңгейі бойынша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kk-KZ" sz="2400" dirty="0" smtClean="0"/>
          </a:p>
          <a:p>
            <a:pPr>
              <a:buNone/>
            </a:pPr>
            <a:r>
              <a:rPr lang="kk-KZ" sz="2400" dirty="0" smtClean="0"/>
              <a:t>3-тармағына </a:t>
            </a:r>
            <a:r>
              <a:rPr lang="kk-KZ" sz="2400" dirty="0" smtClean="0"/>
              <a:t>сәйкес 1-бап. 243 Қазақстан Республикасының 2022.01.01. Салық төлеушінің жоғары басқару органы болып табылмайтын директорлар кеңесі немесе өзге де басқару органы мүшелерінің іссапарларына өтемақы төлеуге байланысты мынадай шығыстар: Іссапарлар үшін өтемақыларды қоспағанда, өздеріне жүктелген басқару міндеттерін орындаған кезде де шегерімге жатады</a:t>
            </a:r>
            <a:r>
              <a:rPr lang="kk-KZ" sz="2400" dirty="0" smtClean="0"/>
              <a:t>:</a:t>
            </a:r>
            <a:endParaRPr lang="ru-RU" sz="24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0"/>
            <a:ext cx="8643998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  <a:defRPr/>
            </a:pPr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зз</a:t>
            </a: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қ келесідей жіктеледі:</a:t>
            </a:r>
          </a:p>
          <a:p>
            <a:pPr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Объекті бойынша салық салу;</a:t>
            </a:r>
          </a:p>
          <a:p>
            <a:pPr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Пайдалану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алынатын органдар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Экономикалық белгілері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салу объектісін бағалау деңгейі бойынша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келесідей жіктеледі: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Объекті бойынша салық салу;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Пайдалану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алынатын органдар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Экономикалық белгілері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салу объектісін бағалау деңгейі бойынша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алық келесідей жіктеледі: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Объекті бойынша салық салу;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Пайдалану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алынатын органдар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Экономикалық белгілері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салу объектісін бағалау деңгейі бойынша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428596" y="3214686"/>
          <a:ext cx="8215370" cy="3286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kk-KZ" sz="24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0"/>
            <a:ext cx="864399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  <a:defRPr/>
            </a:pPr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зз</a:t>
            </a: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6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қ келесідей жіктеледі:</a:t>
            </a:r>
          </a:p>
          <a:p>
            <a:pPr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Объекті бойынша салық салу;</a:t>
            </a:r>
          </a:p>
          <a:p>
            <a:pPr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Пайдалану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алынатын органдар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Экономикалық белгілері бойынша;</a:t>
            </a:r>
          </a:p>
          <a:p>
            <a:pPr algn="ctr">
              <a:buFontTx/>
              <a:buAutoNum type="arabicParenR"/>
            </a:pPr>
            <a:r>
              <a:rPr lang="kk-KZ" sz="1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Салық салу объектісін бағалау деңгейі бойынша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285728"/>
            <a:ext cx="8929718" cy="6286544"/>
          </a:xfrm>
        </p:spPr>
        <p:txBody>
          <a:bodyPr>
            <a:normAutofit/>
          </a:bodyPr>
          <a:lstStyle/>
          <a:p>
            <a:pPr>
              <a:buNone/>
            </a:pPr>
            <a:endParaRPr lang="kk-KZ" sz="5400" dirty="0" smtClean="0"/>
          </a:p>
          <a:p>
            <a:pPr>
              <a:buNone/>
            </a:pPr>
            <a:endParaRPr lang="kk-KZ" sz="5400" dirty="0" smtClean="0"/>
          </a:p>
          <a:p>
            <a:pPr>
              <a:buNone/>
            </a:pPr>
            <a:r>
              <a:rPr lang="kk-KZ" sz="5400" dirty="0" smtClean="0"/>
              <a:t>   Назарларыңызға рахмет</a:t>
            </a:r>
            <a:endParaRPr lang="ru-RU" sz="5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227</TotalTime>
  <Words>304</Words>
  <Application>Microsoft Office PowerPoint</Application>
  <PresentationFormat>Экран (4:3)</PresentationFormat>
  <Paragraphs>109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Справедливость</vt:lpstr>
      <vt:lpstr>Қызметтік іссапарлар кезінде төленетін  өтемақылар сомасының шегерімі </vt:lpstr>
      <vt:lpstr>Слайд 2</vt:lpstr>
      <vt:lpstr>Слайд 3</vt:lpstr>
      <vt:lpstr>Слайд 4</vt:lpstr>
      <vt:lpstr>Слайд 5</vt:lpstr>
      <vt:lpstr>Слайд 6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Салықтық есеп</dc:title>
  <dc:creator>USER</dc:creator>
  <cp:lastModifiedBy>HP</cp:lastModifiedBy>
  <cp:revision>41</cp:revision>
  <dcterms:created xsi:type="dcterms:W3CDTF">2017-12-02T11:22:47Z</dcterms:created>
  <dcterms:modified xsi:type="dcterms:W3CDTF">2024-01-20T17:52:22Z</dcterms:modified>
</cp:coreProperties>
</file>